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Petrona"/>
      <p:regular r:id="rId19"/>
    </p:embeddedFont>
    <p:embeddedFont>
      <p:font typeface="Petrona"/>
      <p:regular r:id="rId20"/>
    </p:embeddedFont>
    <p:embeddedFont>
      <p:font typeface="Petrona"/>
      <p:regular r:id="rId21"/>
    </p:embeddedFont>
    <p:embeddedFont>
      <p:font typeface="Petrona"/>
      <p:regular r:id="rId22"/>
    </p:embeddedFont>
    <p:embeddedFont>
      <p:font typeface="Inter"/>
      <p:regular r:id="rId23"/>
    </p:embeddedFont>
    <p:embeddedFont>
      <p:font typeface="Inter"/>
      <p:regular r:id="rId24"/>
    </p:embeddedFont>
    <p:embeddedFont>
      <p:font typeface="Inter"/>
      <p:regular r:id="rId25"/>
    </p:embeddedFont>
    <p:embeddedFont>
      <p:font typeface="Inter"/>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50344"/>
            <a:ext cx="7556421" cy="223277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Profit Prediction: R&amp;D, Admin, and Marketing Analysis</a:t>
            </a:r>
            <a:endParaRPr lang="en-US" sz="4650" dirty="0"/>
          </a:p>
        </p:txBody>
      </p:sp>
      <p:sp>
        <p:nvSpPr>
          <p:cNvPr id="4" name="Text 1"/>
          <p:cNvSpPr/>
          <p:nvPr/>
        </p:nvSpPr>
        <p:spPr>
          <a:xfrm>
            <a:off x="793790" y="3423285"/>
            <a:ext cx="7556421"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Welcome to this step-by-step guide on analyzing and predicting profit using R&amp;D, Administration, and Marketing spend. This presentation will walk you through the entire process, from data collection to model deployment, providing practical insights and actionable strategies for leveraging data to drive business success. Let's begin!</a:t>
            </a:r>
            <a:endParaRPr lang="en-US" sz="1750" dirty="0"/>
          </a:p>
        </p:txBody>
      </p:sp>
      <p:sp>
        <p:nvSpPr>
          <p:cNvPr id="5" name="Shape 2"/>
          <p:cNvSpPr/>
          <p:nvPr/>
        </p:nvSpPr>
        <p:spPr>
          <a:xfrm>
            <a:off x="793790" y="5509855"/>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517475"/>
            <a:ext cx="347663" cy="347663"/>
          </a:xfrm>
          <a:prstGeom prst="rect">
            <a:avLst/>
          </a:prstGeom>
        </p:spPr>
      </p:pic>
      <p:sp>
        <p:nvSpPr>
          <p:cNvPr id="7" name="Text 3"/>
          <p:cNvSpPr/>
          <p:nvPr/>
        </p:nvSpPr>
        <p:spPr>
          <a:xfrm>
            <a:off x="1270040" y="5492948"/>
            <a:ext cx="1972508"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E0D6DE"/>
                </a:solidFill>
                <a:latin typeface="Inter Bold" pitchFamily="34" charset="0"/>
                <a:ea typeface="Inter Bold" pitchFamily="34" charset="-122"/>
                <a:cs typeface="Inter Bold" pitchFamily="34" charset="-120"/>
              </a:rPr>
              <a:t>by LAVANYA R</a:t>
            </a:r>
            <a:endParaRPr lang="en-US" sz="2200" dirty="0"/>
          </a:p>
        </p:txBody>
      </p:sp>
      <p:pic>
        <p:nvPicPr>
          <p:cNvPr id="8" name="Image 2" descr="preencoded.png">    </p:cNvPr>
          <p:cNvPicPr>
            <a:picLocks noChangeAspect="1"/>
          </p:cNvPicPr>
          <p:nvPr/>
        </p:nvPicPr>
        <p:blipFill>
          <a:blip r:embed="rId3"/>
          <a:stretch>
            <a:fillRect/>
          </a:stretch>
        </p:blipFill>
        <p:spPr>
          <a:xfrm>
            <a:off x="801410" y="6290905"/>
            <a:ext cx="1865471" cy="8732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74796"/>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Conclusion</a:t>
            </a:r>
            <a:endParaRPr lang="en-US" sz="4650" dirty="0"/>
          </a:p>
        </p:txBody>
      </p:sp>
      <p:sp>
        <p:nvSpPr>
          <p:cNvPr id="4" name="Text 1"/>
          <p:cNvSpPr/>
          <p:nvPr/>
        </p:nvSpPr>
        <p:spPr>
          <a:xfrm>
            <a:off x="793790" y="3259217"/>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By following these steps, you can develop a robust model for predicting profit based on key business expenditures. Remember that the insights gained from this process can drive strategic decision-making, optimize resource allocation, and ultimately enhance profitability.</a:t>
            </a:r>
            <a:endParaRPr lang="en-US" sz="1750" dirty="0"/>
          </a:p>
        </p:txBody>
      </p:sp>
      <p:sp>
        <p:nvSpPr>
          <p:cNvPr id="5" name="Text 2"/>
          <p:cNvSpPr/>
          <p:nvPr/>
        </p:nvSpPr>
        <p:spPr>
          <a:xfrm>
            <a:off x="793790" y="4965978"/>
            <a:ext cx="75564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Regularly update and refine your model with new data to maintain accuracy and relevance. Continuous monitoring ensures that your profit predictions remain reliable and aligned with evolving business dynamics.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158954"/>
            <a:ext cx="5911691" cy="5911691"/>
          </a:xfrm>
          <a:prstGeom prst="rect">
            <a:avLst/>
          </a:prstGeom>
        </p:spPr>
      </p:pic>
      <p:sp>
        <p:nvSpPr>
          <p:cNvPr id="3" name="Text 0"/>
          <p:cNvSpPr/>
          <p:nvPr/>
        </p:nvSpPr>
        <p:spPr>
          <a:xfrm>
            <a:off x="7599521" y="3459123"/>
            <a:ext cx="5954197" cy="744260"/>
          </a:xfrm>
          <a:prstGeom prst="rect">
            <a:avLst/>
          </a:prstGeom>
          <a:noFill/>
          <a:ln/>
        </p:spPr>
        <p:txBody>
          <a:bodyPr wrap="none" lIns="0" tIns="0" rIns="0" bIns="0" rtlCol="0" anchor="t"/>
          <a:lstStyle/>
          <a:p>
            <a:pPr indent="0" marL="0">
              <a:lnSpc>
                <a:spcPts val="5850"/>
              </a:lnSpc>
              <a:buNone/>
            </a:pPr>
            <a:endParaRPr lang="en-US" sz="4650" dirty="0"/>
          </a:p>
        </p:txBody>
      </p:sp>
      <p:sp>
        <p:nvSpPr>
          <p:cNvPr id="4" name="Text 1"/>
          <p:cNvSpPr/>
          <p:nvPr/>
        </p:nvSpPr>
        <p:spPr>
          <a:xfrm>
            <a:off x="7599521" y="4430197"/>
            <a:ext cx="624470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900601"/>
            <a:ext cx="5954197"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Thank You</a:t>
            </a:r>
            <a:endParaRPr lang="en-US" sz="4650" dirty="0"/>
          </a:p>
        </p:txBody>
      </p:sp>
      <p:sp>
        <p:nvSpPr>
          <p:cNvPr id="4" name="Text 1"/>
          <p:cNvSpPr/>
          <p:nvPr/>
        </p:nvSpPr>
        <p:spPr>
          <a:xfrm>
            <a:off x="6280190" y="3985022"/>
            <a:ext cx="7556421"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Thank you for your time and attention today. I hope this presentation was valuable.</a:t>
            </a:r>
            <a:endParaRPr lang="en-US" sz="1750" dirty="0"/>
          </a:p>
        </p:txBody>
      </p:sp>
      <p:sp>
        <p:nvSpPr>
          <p:cNvPr id="5" name="Text 2"/>
          <p:cNvSpPr/>
          <p:nvPr/>
        </p:nvSpPr>
        <p:spPr>
          <a:xfrm>
            <a:off x="6280190" y="4965978"/>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Lavanya R | Data &amp; Insights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1839"/>
            <a:ext cx="7422952"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Data Collection and Loading</a:t>
            </a:r>
            <a:endParaRPr lang="en-US" sz="4650" dirty="0"/>
          </a:p>
        </p:txBody>
      </p:sp>
      <p:sp>
        <p:nvSpPr>
          <p:cNvPr id="3" name="Text 1"/>
          <p:cNvSpPr/>
          <p:nvPr/>
        </p:nvSpPr>
        <p:spPr>
          <a:xfrm>
            <a:off x="793790" y="3643074"/>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Data Acquisition</a:t>
            </a:r>
            <a:endParaRPr lang="en-US" sz="2300" dirty="0"/>
          </a:p>
        </p:txBody>
      </p:sp>
      <p:sp>
        <p:nvSpPr>
          <p:cNvPr id="4" name="Text 2"/>
          <p:cNvSpPr/>
          <p:nvPr/>
        </p:nvSpPr>
        <p:spPr>
          <a:xfrm>
            <a:off x="793790" y="4241959"/>
            <a:ext cx="6244709"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initial step involves acquiring the dataset, typically available in formats such as CSV or Excel. Ensure the data is comprehensive and includes relevant variables like R&amp;D Spend, Administration, Marketing Spend, State, and Profit.</a:t>
            </a:r>
            <a:endParaRPr lang="en-US" sz="1750" dirty="0"/>
          </a:p>
        </p:txBody>
      </p:sp>
      <p:sp>
        <p:nvSpPr>
          <p:cNvPr id="5" name="Text 3"/>
          <p:cNvSpPr/>
          <p:nvPr/>
        </p:nvSpPr>
        <p:spPr>
          <a:xfrm>
            <a:off x="7599521" y="3643074"/>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Loading Data</a:t>
            </a:r>
            <a:endParaRPr lang="en-US" sz="2300" dirty="0"/>
          </a:p>
        </p:txBody>
      </p:sp>
      <p:sp>
        <p:nvSpPr>
          <p:cNvPr id="6" name="Text 4"/>
          <p:cNvSpPr/>
          <p:nvPr/>
        </p:nvSpPr>
        <p:spPr>
          <a:xfrm>
            <a:off x="7599521" y="4241959"/>
            <a:ext cx="6244709"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Utilize software like Excel, Google Sheets, Power BI, or Python (with Pandas) to load the dataset. Pandas, for coding users, offers powerful tools for data manipulation and analysis. Verify the data is imported correctly.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3898" y="765572"/>
            <a:ext cx="7470696" cy="659963"/>
          </a:xfrm>
          <a:prstGeom prst="rect">
            <a:avLst/>
          </a:prstGeom>
          <a:noFill/>
          <a:ln/>
        </p:spPr>
        <p:txBody>
          <a:bodyPr wrap="none" lIns="0" tIns="0" rIns="0" bIns="0" rtlCol="0" anchor="t"/>
          <a:lstStyle/>
          <a:p>
            <a:pPr indent="0" marL="0">
              <a:lnSpc>
                <a:spcPts val="5150"/>
              </a:lnSpc>
              <a:buNone/>
            </a:pPr>
            <a:r>
              <a:rPr lang="en-US" sz="4150" b="1" spc="-83" kern="0" dirty="0">
                <a:solidFill>
                  <a:srgbClr val="FF8AAF"/>
                </a:solidFill>
                <a:latin typeface="Petrona Bold" pitchFamily="34" charset="0"/>
                <a:ea typeface="Petrona Bold" pitchFamily="34" charset="-122"/>
                <a:cs typeface="Petrona Bold" pitchFamily="34" charset="-120"/>
              </a:rPr>
              <a:t>Exploratory Data Analysis (EDA)</a:t>
            </a:r>
            <a:endParaRPr lang="en-US" sz="4150" dirty="0"/>
          </a:p>
        </p:txBody>
      </p:sp>
      <p:sp>
        <p:nvSpPr>
          <p:cNvPr id="4" name="Shape 1"/>
          <p:cNvSpPr/>
          <p:nvPr/>
        </p:nvSpPr>
        <p:spPr>
          <a:xfrm>
            <a:off x="703898" y="1953458"/>
            <a:ext cx="452557" cy="452557"/>
          </a:xfrm>
          <a:prstGeom prst="roundRect">
            <a:avLst>
              <a:gd name="adj" fmla="val 18667"/>
            </a:avLst>
          </a:prstGeom>
          <a:solidFill>
            <a:srgbClr val="2F1D63"/>
          </a:solidFill>
          <a:ln w="7620">
            <a:solidFill>
              <a:srgbClr val="48367C"/>
            </a:solidFill>
            <a:prstDash val="solid"/>
          </a:ln>
        </p:spPr>
      </p:sp>
      <p:sp>
        <p:nvSpPr>
          <p:cNvPr id="5" name="Text 2"/>
          <p:cNvSpPr/>
          <p:nvPr/>
        </p:nvSpPr>
        <p:spPr>
          <a:xfrm>
            <a:off x="865465" y="2021324"/>
            <a:ext cx="129302" cy="316825"/>
          </a:xfrm>
          <a:prstGeom prst="rect">
            <a:avLst/>
          </a:prstGeom>
          <a:noFill/>
          <a:ln/>
        </p:spPr>
        <p:txBody>
          <a:bodyPr wrap="none" lIns="0" tIns="0" rIns="0" bIns="0" rtlCol="0" anchor="t"/>
          <a:lstStyle/>
          <a:p>
            <a:pPr algn="ctr" indent="0" marL="0">
              <a:lnSpc>
                <a:spcPts val="2450"/>
              </a:lnSpc>
              <a:buNone/>
            </a:pPr>
            <a:r>
              <a:rPr lang="en-US" sz="2450" b="1" spc="-50" kern="0" dirty="0">
                <a:solidFill>
                  <a:srgbClr val="E0D6DE"/>
                </a:solidFill>
                <a:latin typeface="Petrona Bold" pitchFamily="34" charset="0"/>
                <a:ea typeface="Petrona Bold" pitchFamily="34" charset="-122"/>
                <a:cs typeface="Petrona Bold" pitchFamily="34" charset="-120"/>
              </a:rPr>
              <a:t>1</a:t>
            </a:r>
            <a:endParaRPr lang="en-US" sz="2450" dirty="0"/>
          </a:p>
        </p:txBody>
      </p:sp>
      <p:sp>
        <p:nvSpPr>
          <p:cNvPr id="6" name="Text 3"/>
          <p:cNvSpPr/>
          <p:nvPr/>
        </p:nvSpPr>
        <p:spPr>
          <a:xfrm>
            <a:off x="1357551" y="1953458"/>
            <a:ext cx="2639854" cy="329922"/>
          </a:xfrm>
          <a:prstGeom prst="rect">
            <a:avLst/>
          </a:prstGeom>
          <a:noFill/>
          <a:ln/>
        </p:spPr>
        <p:txBody>
          <a:bodyPr wrap="none" lIns="0" tIns="0" rIns="0" bIns="0" rtlCol="0" anchor="t"/>
          <a:lstStyle/>
          <a:p>
            <a:pPr indent="0" marL="0">
              <a:lnSpc>
                <a:spcPts val="2550"/>
              </a:lnSpc>
              <a:buNone/>
            </a:pPr>
            <a:r>
              <a:rPr lang="en-US" sz="2050" b="1" spc="-42" kern="0" dirty="0">
                <a:solidFill>
                  <a:srgbClr val="E0D6DE"/>
                </a:solidFill>
                <a:latin typeface="Petrona Bold" pitchFamily="34" charset="0"/>
                <a:ea typeface="Petrona Bold" pitchFamily="34" charset="-122"/>
                <a:cs typeface="Petrona Bold" pitchFamily="34" charset="-120"/>
              </a:rPr>
              <a:t>Dataset Structure</a:t>
            </a:r>
            <a:endParaRPr lang="en-US" sz="2050" dirty="0"/>
          </a:p>
        </p:txBody>
      </p:sp>
      <p:sp>
        <p:nvSpPr>
          <p:cNvPr id="7" name="Text 4"/>
          <p:cNvSpPr/>
          <p:nvPr/>
        </p:nvSpPr>
        <p:spPr>
          <a:xfrm>
            <a:off x="1357551" y="2403991"/>
            <a:ext cx="3113961" cy="2251948"/>
          </a:xfrm>
          <a:prstGeom prst="rect">
            <a:avLst/>
          </a:prstGeom>
          <a:noFill/>
          <a:ln/>
        </p:spPr>
        <p:txBody>
          <a:bodyPr wrap="square" lIns="0" tIns="0" rIns="0" bIns="0" rtlCol="0" anchor="t"/>
          <a:lstStyle/>
          <a:p>
            <a:pPr indent="0" marL="0">
              <a:lnSpc>
                <a:spcPts val="2500"/>
              </a:lnSpc>
              <a:buNone/>
            </a:pPr>
            <a:r>
              <a:rPr lang="en-US" sz="1550" spc="-32" kern="0" dirty="0">
                <a:solidFill>
                  <a:srgbClr val="E0D6DE"/>
                </a:solidFill>
                <a:latin typeface="Inter" pitchFamily="34" charset="0"/>
                <a:ea typeface="Inter" pitchFamily="34" charset="-122"/>
                <a:cs typeface="Inter" pitchFamily="34" charset="-120"/>
              </a:rPr>
              <a:t>Examine the first few rows to grasp the data structure. Confirm that column names are accurate and that the data types align with expectations (e.g., numerical, categorical). This ensures correct data handling.</a:t>
            </a:r>
            <a:endParaRPr lang="en-US" sz="1550" dirty="0"/>
          </a:p>
        </p:txBody>
      </p:sp>
      <p:sp>
        <p:nvSpPr>
          <p:cNvPr id="8" name="Shape 5"/>
          <p:cNvSpPr/>
          <p:nvPr/>
        </p:nvSpPr>
        <p:spPr>
          <a:xfrm>
            <a:off x="4672608" y="1953458"/>
            <a:ext cx="452557" cy="452557"/>
          </a:xfrm>
          <a:prstGeom prst="roundRect">
            <a:avLst>
              <a:gd name="adj" fmla="val 18667"/>
            </a:avLst>
          </a:prstGeom>
          <a:solidFill>
            <a:srgbClr val="2F1D63"/>
          </a:solidFill>
          <a:ln w="7620">
            <a:solidFill>
              <a:srgbClr val="48367C"/>
            </a:solidFill>
            <a:prstDash val="solid"/>
          </a:ln>
        </p:spPr>
      </p:sp>
      <p:sp>
        <p:nvSpPr>
          <p:cNvPr id="9" name="Text 6"/>
          <p:cNvSpPr/>
          <p:nvPr/>
        </p:nvSpPr>
        <p:spPr>
          <a:xfrm>
            <a:off x="4812149" y="2021324"/>
            <a:ext cx="173355" cy="316825"/>
          </a:xfrm>
          <a:prstGeom prst="rect">
            <a:avLst/>
          </a:prstGeom>
          <a:noFill/>
          <a:ln/>
        </p:spPr>
        <p:txBody>
          <a:bodyPr wrap="none" lIns="0" tIns="0" rIns="0" bIns="0" rtlCol="0" anchor="t"/>
          <a:lstStyle/>
          <a:p>
            <a:pPr algn="ctr" indent="0" marL="0">
              <a:lnSpc>
                <a:spcPts val="2450"/>
              </a:lnSpc>
              <a:buNone/>
            </a:pPr>
            <a:r>
              <a:rPr lang="en-US" sz="2450" b="1" spc="-50" kern="0" dirty="0">
                <a:solidFill>
                  <a:srgbClr val="E0D6DE"/>
                </a:solidFill>
                <a:latin typeface="Petrona Bold" pitchFamily="34" charset="0"/>
                <a:ea typeface="Petrona Bold" pitchFamily="34" charset="-122"/>
                <a:cs typeface="Petrona Bold" pitchFamily="34" charset="-120"/>
              </a:rPr>
              <a:t>2</a:t>
            </a:r>
            <a:endParaRPr lang="en-US" sz="2450" dirty="0"/>
          </a:p>
        </p:txBody>
      </p:sp>
      <p:sp>
        <p:nvSpPr>
          <p:cNvPr id="10" name="Text 7"/>
          <p:cNvSpPr/>
          <p:nvPr/>
        </p:nvSpPr>
        <p:spPr>
          <a:xfrm>
            <a:off x="5326261" y="1953458"/>
            <a:ext cx="2639854" cy="329922"/>
          </a:xfrm>
          <a:prstGeom prst="rect">
            <a:avLst/>
          </a:prstGeom>
          <a:noFill/>
          <a:ln/>
        </p:spPr>
        <p:txBody>
          <a:bodyPr wrap="none" lIns="0" tIns="0" rIns="0" bIns="0" rtlCol="0" anchor="t"/>
          <a:lstStyle/>
          <a:p>
            <a:pPr indent="0" marL="0">
              <a:lnSpc>
                <a:spcPts val="2550"/>
              </a:lnSpc>
              <a:buNone/>
            </a:pPr>
            <a:r>
              <a:rPr lang="en-US" sz="2050" b="1" spc="-42" kern="0" dirty="0">
                <a:solidFill>
                  <a:srgbClr val="E0D6DE"/>
                </a:solidFill>
                <a:latin typeface="Petrona Bold" pitchFamily="34" charset="0"/>
                <a:ea typeface="Petrona Bold" pitchFamily="34" charset="-122"/>
                <a:cs typeface="Petrona Bold" pitchFamily="34" charset="-120"/>
              </a:rPr>
              <a:t>Missing Values</a:t>
            </a:r>
            <a:endParaRPr lang="en-US" sz="2050" dirty="0"/>
          </a:p>
        </p:txBody>
      </p:sp>
      <p:sp>
        <p:nvSpPr>
          <p:cNvPr id="11" name="Text 8"/>
          <p:cNvSpPr/>
          <p:nvPr/>
        </p:nvSpPr>
        <p:spPr>
          <a:xfrm>
            <a:off x="5326261" y="2403991"/>
            <a:ext cx="3113961" cy="2895362"/>
          </a:xfrm>
          <a:prstGeom prst="rect">
            <a:avLst/>
          </a:prstGeom>
          <a:noFill/>
          <a:ln/>
        </p:spPr>
        <p:txBody>
          <a:bodyPr wrap="square" lIns="0" tIns="0" rIns="0" bIns="0" rtlCol="0" anchor="t"/>
          <a:lstStyle/>
          <a:p>
            <a:pPr indent="0" marL="0">
              <a:lnSpc>
                <a:spcPts val="2500"/>
              </a:lnSpc>
              <a:buNone/>
            </a:pPr>
            <a:r>
              <a:rPr lang="en-US" sz="1550" spc="-32" kern="0" dirty="0">
                <a:solidFill>
                  <a:srgbClr val="E0D6DE"/>
                </a:solidFill>
                <a:latin typeface="Inter" pitchFamily="34" charset="0"/>
                <a:ea typeface="Inter" pitchFamily="34" charset="-122"/>
                <a:cs typeface="Inter" pitchFamily="34" charset="-120"/>
              </a:rPr>
              <a:t>Identify and handle missing values strategically. Decide whether to remove rows with missing data, replace missing values with a mean or median, or use more advanced imputation techniques. Justify each approach based on data characteristics.</a:t>
            </a:r>
            <a:endParaRPr lang="en-US" sz="1550" dirty="0"/>
          </a:p>
        </p:txBody>
      </p:sp>
      <p:sp>
        <p:nvSpPr>
          <p:cNvPr id="12" name="Shape 9"/>
          <p:cNvSpPr/>
          <p:nvPr/>
        </p:nvSpPr>
        <p:spPr>
          <a:xfrm>
            <a:off x="703898" y="5726668"/>
            <a:ext cx="452557" cy="452557"/>
          </a:xfrm>
          <a:prstGeom prst="roundRect">
            <a:avLst>
              <a:gd name="adj" fmla="val 18667"/>
            </a:avLst>
          </a:prstGeom>
          <a:solidFill>
            <a:srgbClr val="2F1D63"/>
          </a:solidFill>
          <a:ln w="7620">
            <a:solidFill>
              <a:srgbClr val="48367C"/>
            </a:solidFill>
            <a:prstDash val="solid"/>
          </a:ln>
        </p:spPr>
      </p:sp>
      <p:sp>
        <p:nvSpPr>
          <p:cNvPr id="13" name="Text 10"/>
          <p:cNvSpPr/>
          <p:nvPr/>
        </p:nvSpPr>
        <p:spPr>
          <a:xfrm>
            <a:off x="843677" y="5794534"/>
            <a:ext cx="172998" cy="316825"/>
          </a:xfrm>
          <a:prstGeom prst="rect">
            <a:avLst/>
          </a:prstGeom>
          <a:noFill/>
          <a:ln/>
        </p:spPr>
        <p:txBody>
          <a:bodyPr wrap="none" lIns="0" tIns="0" rIns="0" bIns="0" rtlCol="0" anchor="t"/>
          <a:lstStyle/>
          <a:p>
            <a:pPr algn="ctr" indent="0" marL="0">
              <a:lnSpc>
                <a:spcPts val="2450"/>
              </a:lnSpc>
              <a:buNone/>
            </a:pPr>
            <a:r>
              <a:rPr lang="en-US" sz="2450" b="1" spc="-50" kern="0" dirty="0">
                <a:solidFill>
                  <a:srgbClr val="E0D6DE"/>
                </a:solidFill>
                <a:latin typeface="Petrona Bold" pitchFamily="34" charset="0"/>
                <a:ea typeface="Petrona Bold" pitchFamily="34" charset="-122"/>
                <a:cs typeface="Petrona Bold" pitchFamily="34" charset="-120"/>
              </a:rPr>
              <a:t>3</a:t>
            </a:r>
            <a:endParaRPr lang="en-US" sz="2450" dirty="0"/>
          </a:p>
        </p:txBody>
      </p:sp>
      <p:sp>
        <p:nvSpPr>
          <p:cNvPr id="14" name="Text 11"/>
          <p:cNvSpPr/>
          <p:nvPr/>
        </p:nvSpPr>
        <p:spPr>
          <a:xfrm>
            <a:off x="1357551" y="5726668"/>
            <a:ext cx="2639854" cy="329922"/>
          </a:xfrm>
          <a:prstGeom prst="rect">
            <a:avLst/>
          </a:prstGeom>
          <a:noFill/>
          <a:ln/>
        </p:spPr>
        <p:txBody>
          <a:bodyPr wrap="none" lIns="0" tIns="0" rIns="0" bIns="0" rtlCol="0" anchor="t"/>
          <a:lstStyle/>
          <a:p>
            <a:pPr indent="0" marL="0">
              <a:lnSpc>
                <a:spcPts val="2550"/>
              </a:lnSpc>
              <a:buNone/>
            </a:pPr>
            <a:r>
              <a:rPr lang="en-US" sz="2050" b="1" spc="-42" kern="0" dirty="0">
                <a:solidFill>
                  <a:srgbClr val="E0D6DE"/>
                </a:solidFill>
                <a:latin typeface="Petrona Bold" pitchFamily="34" charset="0"/>
                <a:ea typeface="Petrona Bold" pitchFamily="34" charset="-122"/>
                <a:cs typeface="Petrona Bold" pitchFamily="34" charset="-120"/>
              </a:rPr>
              <a:t>Summary Statistics</a:t>
            </a:r>
            <a:endParaRPr lang="en-US" sz="2050" dirty="0"/>
          </a:p>
        </p:txBody>
      </p:sp>
      <p:sp>
        <p:nvSpPr>
          <p:cNvPr id="15" name="Text 12"/>
          <p:cNvSpPr/>
          <p:nvPr/>
        </p:nvSpPr>
        <p:spPr>
          <a:xfrm>
            <a:off x="1357551" y="6177201"/>
            <a:ext cx="7082552" cy="1286828"/>
          </a:xfrm>
          <a:prstGeom prst="rect">
            <a:avLst/>
          </a:prstGeom>
          <a:noFill/>
          <a:ln/>
        </p:spPr>
        <p:txBody>
          <a:bodyPr wrap="square" lIns="0" tIns="0" rIns="0" bIns="0" rtlCol="0" anchor="t"/>
          <a:lstStyle/>
          <a:p>
            <a:pPr indent="0" marL="0">
              <a:lnSpc>
                <a:spcPts val="2500"/>
              </a:lnSpc>
              <a:buNone/>
            </a:pPr>
            <a:r>
              <a:rPr lang="en-US" sz="1550" spc="-32" kern="0" dirty="0">
                <a:solidFill>
                  <a:srgbClr val="E0D6DE"/>
                </a:solidFill>
                <a:latin typeface="Inter" pitchFamily="34" charset="0"/>
                <a:ea typeface="Inter" pitchFamily="34" charset="-122"/>
                <a:cs typeface="Inter" pitchFamily="34" charset="-120"/>
              </a:rPr>
              <a:t>Calculate summary statistics like mean, median, standard deviation, and quartiles for numerical columns. This reveals data distribution patterns, potential outliers, and central tendencies. Understand how these stats influence model selection.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1278" y="1068467"/>
            <a:ext cx="7256383" cy="657463"/>
          </a:xfrm>
          <a:prstGeom prst="rect">
            <a:avLst/>
          </a:prstGeom>
          <a:noFill/>
          <a:ln/>
        </p:spPr>
        <p:txBody>
          <a:bodyPr wrap="none" lIns="0" tIns="0" rIns="0" bIns="0" rtlCol="0" anchor="t"/>
          <a:lstStyle/>
          <a:p>
            <a:pPr indent="0" marL="0">
              <a:lnSpc>
                <a:spcPts val="5150"/>
              </a:lnSpc>
              <a:buNone/>
            </a:pPr>
            <a:r>
              <a:rPr lang="en-US" sz="4100" b="1" spc="-83" kern="0" dirty="0">
                <a:solidFill>
                  <a:srgbClr val="FF8AAF"/>
                </a:solidFill>
                <a:latin typeface="Petrona Bold" pitchFamily="34" charset="0"/>
                <a:ea typeface="Petrona Bold" pitchFamily="34" charset="-122"/>
                <a:cs typeface="Petrona Bold" pitchFamily="34" charset="-120"/>
              </a:rPr>
              <a:t>Data Preprocessing Techniques</a:t>
            </a:r>
            <a:endParaRPr lang="en-US" sz="4100" dirty="0"/>
          </a:p>
        </p:txBody>
      </p:sp>
      <p:sp>
        <p:nvSpPr>
          <p:cNvPr id="4" name="Shape 1"/>
          <p:cNvSpPr/>
          <p:nvPr/>
        </p:nvSpPr>
        <p:spPr>
          <a:xfrm>
            <a:off x="701278" y="2026444"/>
            <a:ext cx="3770590" cy="3108246"/>
          </a:xfrm>
          <a:prstGeom prst="roundRect">
            <a:avLst>
              <a:gd name="adj" fmla="val 2708"/>
            </a:avLst>
          </a:prstGeom>
          <a:solidFill>
            <a:srgbClr val="2F1D63"/>
          </a:solidFill>
          <a:ln w="7620">
            <a:solidFill>
              <a:srgbClr val="48367C"/>
            </a:solidFill>
            <a:prstDash val="solid"/>
          </a:ln>
        </p:spPr>
      </p:sp>
      <p:sp>
        <p:nvSpPr>
          <p:cNvPr id="5" name="Text 2"/>
          <p:cNvSpPr/>
          <p:nvPr/>
        </p:nvSpPr>
        <p:spPr>
          <a:xfrm>
            <a:off x="909161" y="2234327"/>
            <a:ext cx="2629853" cy="328732"/>
          </a:xfrm>
          <a:prstGeom prst="rect">
            <a:avLst/>
          </a:prstGeom>
          <a:noFill/>
          <a:ln/>
        </p:spPr>
        <p:txBody>
          <a:bodyPr wrap="none" lIns="0" tIns="0" rIns="0" bIns="0" rtlCol="0" anchor="t"/>
          <a:lstStyle/>
          <a:p>
            <a:pPr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Categorical Encoding</a:t>
            </a:r>
            <a:endParaRPr lang="en-US" sz="2050" dirty="0"/>
          </a:p>
        </p:txBody>
      </p:sp>
      <p:sp>
        <p:nvSpPr>
          <p:cNvPr id="6" name="Text 3"/>
          <p:cNvSpPr/>
          <p:nvPr/>
        </p:nvSpPr>
        <p:spPr>
          <a:xfrm>
            <a:off x="909161" y="2683192"/>
            <a:ext cx="3354824" cy="2243614"/>
          </a:xfrm>
          <a:prstGeom prst="rect">
            <a:avLst/>
          </a:prstGeom>
          <a:noFill/>
          <a:ln/>
        </p:spPr>
        <p:txBody>
          <a:bodyPr wrap="square" lIns="0" tIns="0" rIns="0" bIns="0" rtlCol="0" anchor="t"/>
          <a:lstStyle/>
          <a:p>
            <a:pPr indent="0" marL="0">
              <a:lnSpc>
                <a:spcPts val="2500"/>
              </a:lnSpc>
              <a:buNone/>
            </a:pPr>
            <a:r>
              <a:rPr lang="en-US" sz="1550" spc="-32" kern="0" dirty="0">
                <a:solidFill>
                  <a:srgbClr val="E0D6DE"/>
                </a:solidFill>
                <a:latin typeface="Inter" pitchFamily="34" charset="0"/>
                <a:ea typeface="Inter" pitchFamily="34" charset="-122"/>
                <a:cs typeface="Inter" pitchFamily="34" charset="-120"/>
              </a:rPr>
              <a:t>Convert the categorical 'State' column into numerical format using one-hot encoding or label encoding. One-hot encoding creates binary columns for each state, while label encoding assigns a unique numerical value to each state.</a:t>
            </a:r>
            <a:endParaRPr lang="en-US" sz="1550" dirty="0"/>
          </a:p>
        </p:txBody>
      </p:sp>
      <p:sp>
        <p:nvSpPr>
          <p:cNvPr id="7" name="Shape 4"/>
          <p:cNvSpPr/>
          <p:nvPr/>
        </p:nvSpPr>
        <p:spPr>
          <a:xfrm>
            <a:off x="4672132" y="2026444"/>
            <a:ext cx="3770590" cy="3108246"/>
          </a:xfrm>
          <a:prstGeom prst="roundRect">
            <a:avLst>
              <a:gd name="adj" fmla="val 2708"/>
            </a:avLst>
          </a:prstGeom>
          <a:solidFill>
            <a:srgbClr val="2F1D63"/>
          </a:solidFill>
          <a:ln w="7620">
            <a:solidFill>
              <a:srgbClr val="48367C"/>
            </a:solidFill>
            <a:prstDash val="solid"/>
          </a:ln>
        </p:spPr>
      </p:sp>
      <p:sp>
        <p:nvSpPr>
          <p:cNvPr id="8" name="Text 5"/>
          <p:cNvSpPr/>
          <p:nvPr/>
        </p:nvSpPr>
        <p:spPr>
          <a:xfrm>
            <a:off x="4880015" y="2234327"/>
            <a:ext cx="2629853" cy="328732"/>
          </a:xfrm>
          <a:prstGeom prst="rect">
            <a:avLst/>
          </a:prstGeom>
          <a:noFill/>
          <a:ln/>
        </p:spPr>
        <p:txBody>
          <a:bodyPr wrap="none" lIns="0" tIns="0" rIns="0" bIns="0" rtlCol="0" anchor="t"/>
          <a:lstStyle/>
          <a:p>
            <a:pPr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Feature Scaling</a:t>
            </a:r>
            <a:endParaRPr lang="en-US" sz="2050" dirty="0"/>
          </a:p>
        </p:txBody>
      </p:sp>
      <p:sp>
        <p:nvSpPr>
          <p:cNvPr id="9" name="Text 6"/>
          <p:cNvSpPr/>
          <p:nvPr/>
        </p:nvSpPr>
        <p:spPr>
          <a:xfrm>
            <a:off x="4880015" y="2683192"/>
            <a:ext cx="3354824" cy="1923098"/>
          </a:xfrm>
          <a:prstGeom prst="rect">
            <a:avLst/>
          </a:prstGeom>
          <a:noFill/>
          <a:ln/>
        </p:spPr>
        <p:txBody>
          <a:bodyPr wrap="square" lIns="0" tIns="0" rIns="0" bIns="0" rtlCol="0" anchor="t"/>
          <a:lstStyle/>
          <a:p>
            <a:pPr indent="0" marL="0">
              <a:lnSpc>
                <a:spcPts val="2500"/>
              </a:lnSpc>
              <a:buNone/>
            </a:pPr>
            <a:r>
              <a:rPr lang="en-US" sz="1550" spc="-32" kern="0" dirty="0">
                <a:solidFill>
                  <a:srgbClr val="E0D6DE"/>
                </a:solidFill>
                <a:latin typeface="Inter" pitchFamily="34" charset="0"/>
                <a:ea typeface="Inter" pitchFamily="34" charset="-122"/>
                <a:cs typeface="Inter" pitchFamily="34" charset="-120"/>
              </a:rPr>
              <a:t>Scale numerical variables if they have different ranges. Techniques like standardization or Min-Max scaling improve model performance by ensuring all features contribute equally.</a:t>
            </a:r>
            <a:endParaRPr lang="en-US" sz="1550" dirty="0"/>
          </a:p>
        </p:txBody>
      </p:sp>
      <p:sp>
        <p:nvSpPr>
          <p:cNvPr id="10" name="Shape 7"/>
          <p:cNvSpPr/>
          <p:nvPr/>
        </p:nvSpPr>
        <p:spPr>
          <a:xfrm>
            <a:off x="701278" y="5334953"/>
            <a:ext cx="7741444" cy="1826181"/>
          </a:xfrm>
          <a:prstGeom prst="roundRect">
            <a:avLst>
              <a:gd name="adj" fmla="val 4608"/>
            </a:avLst>
          </a:prstGeom>
          <a:solidFill>
            <a:srgbClr val="2F1D63"/>
          </a:solidFill>
          <a:ln w="7620">
            <a:solidFill>
              <a:srgbClr val="48367C"/>
            </a:solidFill>
            <a:prstDash val="solid"/>
          </a:ln>
        </p:spPr>
      </p:sp>
      <p:sp>
        <p:nvSpPr>
          <p:cNvPr id="11" name="Text 8"/>
          <p:cNvSpPr/>
          <p:nvPr/>
        </p:nvSpPr>
        <p:spPr>
          <a:xfrm>
            <a:off x="909161" y="5542836"/>
            <a:ext cx="2759512" cy="328732"/>
          </a:xfrm>
          <a:prstGeom prst="rect">
            <a:avLst/>
          </a:prstGeom>
          <a:noFill/>
          <a:ln/>
        </p:spPr>
        <p:txBody>
          <a:bodyPr wrap="none" lIns="0" tIns="0" rIns="0" bIns="0" rtlCol="0" anchor="t"/>
          <a:lstStyle/>
          <a:p>
            <a:pPr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Multicollinearity Check</a:t>
            </a:r>
            <a:endParaRPr lang="en-US" sz="2050" dirty="0"/>
          </a:p>
        </p:txBody>
      </p:sp>
      <p:sp>
        <p:nvSpPr>
          <p:cNvPr id="12" name="Text 9"/>
          <p:cNvSpPr/>
          <p:nvPr/>
        </p:nvSpPr>
        <p:spPr>
          <a:xfrm>
            <a:off x="909161" y="5991701"/>
            <a:ext cx="7325678" cy="961549"/>
          </a:xfrm>
          <a:prstGeom prst="rect">
            <a:avLst/>
          </a:prstGeom>
          <a:noFill/>
          <a:ln/>
        </p:spPr>
        <p:txBody>
          <a:bodyPr wrap="square" lIns="0" tIns="0" rIns="0" bIns="0" rtlCol="0" anchor="t"/>
          <a:lstStyle/>
          <a:p>
            <a:pPr indent="0" marL="0">
              <a:lnSpc>
                <a:spcPts val="2500"/>
              </a:lnSpc>
              <a:buNone/>
            </a:pPr>
            <a:r>
              <a:rPr lang="en-US" sz="1550" spc="-32" kern="0" dirty="0">
                <a:solidFill>
                  <a:srgbClr val="E0D6DE"/>
                </a:solidFill>
                <a:latin typeface="Inter" pitchFamily="34" charset="0"/>
                <a:ea typeface="Inter" pitchFamily="34" charset="-122"/>
                <a:cs typeface="Inter" pitchFamily="34" charset="-120"/>
              </a:rPr>
              <a:t>Use VIF (Variance Inflation Factor) to check for multicollinearity among independent variables. High VIF values indicate strong correlation, necessitating the removal of one of the correlated variables.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55107"/>
            <a:ext cx="7556421" cy="148851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Data Splitting: Training vs. Testing</a:t>
            </a:r>
            <a:endParaRPr lang="en-US" sz="4650" dirty="0"/>
          </a:p>
        </p:txBody>
      </p:sp>
      <p:sp>
        <p:nvSpPr>
          <p:cNvPr id="4" name="Shape 1"/>
          <p:cNvSpPr/>
          <p:nvPr/>
        </p:nvSpPr>
        <p:spPr>
          <a:xfrm>
            <a:off x="6605111" y="2683788"/>
            <a:ext cx="30480" cy="4690705"/>
          </a:xfrm>
          <a:prstGeom prst="roundRect">
            <a:avLst>
              <a:gd name="adj" fmla="val 312558"/>
            </a:avLst>
          </a:prstGeom>
          <a:solidFill>
            <a:srgbClr val="48367C"/>
          </a:solidFill>
          <a:ln/>
        </p:spPr>
      </p:sp>
      <p:sp>
        <p:nvSpPr>
          <p:cNvPr id="5" name="Shape 2"/>
          <p:cNvSpPr/>
          <p:nvPr/>
        </p:nvSpPr>
        <p:spPr>
          <a:xfrm>
            <a:off x="6845022" y="3178850"/>
            <a:ext cx="793790" cy="30480"/>
          </a:xfrm>
          <a:prstGeom prst="roundRect">
            <a:avLst>
              <a:gd name="adj" fmla="val 312558"/>
            </a:avLst>
          </a:prstGeom>
          <a:solidFill>
            <a:srgbClr val="48367C"/>
          </a:solidFill>
          <a:ln/>
        </p:spPr>
      </p:sp>
      <p:sp>
        <p:nvSpPr>
          <p:cNvPr id="6" name="Shape 3"/>
          <p:cNvSpPr/>
          <p:nvPr/>
        </p:nvSpPr>
        <p:spPr>
          <a:xfrm>
            <a:off x="6365200" y="2938939"/>
            <a:ext cx="510302" cy="510302"/>
          </a:xfrm>
          <a:prstGeom prst="roundRect">
            <a:avLst>
              <a:gd name="adj" fmla="val 18669"/>
            </a:avLst>
          </a:prstGeom>
          <a:solidFill>
            <a:srgbClr val="2F1D63"/>
          </a:solidFill>
          <a:ln w="7620">
            <a:solidFill>
              <a:srgbClr val="48367C"/>
            </a:solidFill>
            <a:prstDash val="solid"/>
          </a:ln>
        </p:spPr>
      </p:sp>
      <p:sp>
        <p:nvSpPr>
          <p:cNvPr id="7" name="Text 4"/>
          <p:cNvSpPr/>
          <p:nvPr/>
        </p:nvSpPr>
        <p:spPr>
          <a:xfrm>
            <a:off x="6547485" y="3015377"/>
            <a:ext cx="145733" cy="357307"/>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8" name="Text 5"/>
          <p:cNvSpPr/>
          <p:nvPr/>
        </p:nvSpPr>
        <p:spPr>
          <a:xfrm>
            <a:off x="7867888" y="2910602"/>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Training Set (80%)</a:t>
            </a:r>
            <a:endParaRPr lang="en-US" sz="2300" dirty="0"/>
          </a:p>
        </p:txBody>
      </p:sp>
      <p:sp>
        <p:nvSpPr>
          <p:cNvPr id="9" name="Text 6"/>
          <p:cNvSpPr/>
          <p:nvPr/>
        </p:nvSpPr>
        <p:spPr>
          <a:xfrm>
            <a:off x="7867888" y="3418761"/>
            <a:ext cx="5968722"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training set is used to train the machine-learning model. The model learns patterns and relationships from this data to make predictions on new, unseen data.</a:t>
            </a:r>
            <a:endParaRPr lang="en-US" sz="1750" dirty="0"/>
          </a:p>
        </p:txBody>
      </p:sp>
      <p:sp>
        <p:nvSpPr>
          <p:cNvPr id="10" name="Shape 7"/>
          <p:cNvSpPr/>
          <p:nvPr/>
        </p:nvSpPr>
        <p:spPr>
          <a:xfrm>
            <a:off x="6845022" y="5456158"/>
            <a:ext cx="793790" cy="30480"/>
          </a:xfrm>
          <a:prstGeom prst="roundRect">
            <a:avLst>
              <a:gd name="adj" fmla="val 312558"/>
            </a:avLst>
          </a:prstGeom>
          <a:solidFill>
            <a:srgbClr val="48367C"/>
          </a:solidFill>
          <a:ln/>
        </p:spPr>
      </p:sp>
      <p:sp>
        <p:nvSpPr>
          <p:cNvPr id="11" name="Shape 8"/>
          <p:cNvSpPr/>
          <p:nvPr/>
        </p:nvSpPr>
        <p:spPr>
          <a:xfrm>
            <a:off x="6365200" y="5216247"/>
            <a:ext cx="510302" cy="510302"/>
          </a:xfrm>
          <a:prstGeom prst="roundRect">
            <a:avLst>
              <a:gd name="adj" fmla="val 18669"/>
            </a:avLst>
          </a:prstGeom>
          <a:solidFill>
            <a:srgbClr val="2F1D63"/>
          </a:solidFill>
          <a:ln w="7620">
            <a:solidFill>
              <a:srgbClr val="48367C"/>
            </a:solidFill>
            <a:prstDash val="solid"/>
          </a:ln>
        </p:spPr>
      </p:sp>
      <p:sp>
        <p:nvSpPr>
          <p:cNvPr id="12" name="Text 9"/>
          <p:cNvSpPr/>
          <p:nvPr/>
        </p:nvSpPr>
        <p:spPr>
          <a:xfrm>
            <a:off x="6522601" y="5292685"/>
            <a:ext cx="195382" cy="357307"/>
          </a:xfrm>
          <a:prstGeom prst="rect">
            <a:avLst/>
          </a:prstGeom>
          <a:noFill/>
          <a:ln/>
        </p:spPr>
        <p:txBody>
          <a:bodyPr wrap="none" lIns="0" tIns="0" rIns="0" bIns="0" rtlCol="0" anchor="t"/>
          <a:lstStyle/>
          <a:p>
            <a:pPr algn="ctr" indent="0" marL="0">
              <a:lnSpc>
                <a:spcPts val="2800"/>
              </a:lnSpc>
              <a:buNone/>
            </a:pPr>
            <a:r>
              <a:rPr lang="en-US" sz="2800" b="1" spc="-56" kern="0"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3" name="Text 10"/>
          <p:cNvSpPr/>
          <p:nvPr/>
        </p:nvSpPr>
        <p:spPr>
          <a:xfrm>
            <a:off x="7867888" y="5187910"/>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Testing Set (20%)</a:t>
            </a:r>
            <a:endParaRPr lang="en-US" sz="2300" dirty="0"/>
          </a:p>
        </p:txBody>
      </p:sp>
      <p:sp>
        <p:nvSpPr>
          <p:cNvPr id="14" name="Text 11"/>
          <p:cNvSpPr/>
          <p:nvPr/>
        </p:nvSpPr>
        <p:spPr>
          <a:xfrm>
            <a:off x="7867888" y="5696069"/>
            <a:ext cx="5968722"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 testing set evaluates the model’s performance. It assesses how well the model generalizes to new data, providing insights into its accuracy and reliability. It is not used for training.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13428"/>
            <a:ext cx="7748588"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Model Selection and Training</a:t>
            </a:r>
            <a:endParaRPr lang="en-US" sz="4650" dirty="0"/>
          </a:p>
        </p:txBody>
      </p:sp>
      <p:pic>
        <p:nvPicPr>
          <p:cNvPr id="4" name="Image 1" descr="preencoded.png">    </p:cNvPr>
          <p:cNvPicPr>
            <a:picLocks noChangeAspect="1"/>
          </p:cNvPicPr>
          <p:nvPr/>
        </p:nvPicPr>
        <p:blipFill>
          <a:blip r:embed="rId2"/>
          <a:stretch>
            <a:fillRect/>
          </a:stretch>
        </p:blipFill>
        <p:spPr>
          <a:xfrm>
            <a:off x="793790" y="4697849"/>
            <a:ext cx="566976" cy="566976"/>
          </a:xfrm>
          <a:prstGeom prst="rect">
            <a:avLst/>
          </a:prstGeom>
        </p:spPr>
      </p:pic>
      <p:sp>
        <p:nvSpPr>
          <p:cNvPr id="5" name="Text 1"/>
          <p:cNvSpPr/>
          <p:nvPr/>
        </p:nvSpPr>
        <p:spPr>
          <a:xfrm>
            <a:off x="793790" y="5491639"/>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Regression Model</a:t>
            </a:r>
            <a:endParaRPr lang="en-US" sz="2300" dirty="0"/>
          </a:p>
        </p:txBody>
      </p:sp>
      <p:sp>
        <p:nvSpPr>
          <p:cNvPr id="6" name="Text 2"/>
          <p:cNvSpPr/>
          <p:nvPr/>
        </p:nvSpPr>
        <p:spPr>
          <a:xfrm>
            <a:off x="793790" y="5999798"/>
            <a:ext cx="6351270"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Choose a suitable regression model, such as Multiple Linear Regression, which assumes a linear relationship between independent variables and profit. Other options include polynomial regression or support vector regression.</a:t>
            </a:r>
            <a:endParaRPr lang="en-US" sz="1750" dirty="0"/>
          </a:p>
        </p:txBody>
      </p:sp>
      <p:pic>
        <p:nvPicPr>
          <p:cNvPr id="7" name="Image 2" descr="preencoded.png">    </p:cNvPr>
          <p:cNvPicPr>
            <a:picLocks noChangeAspect="1"/>
          </p:cNvPicPr>
          <p:nvPr/>
        </p:nvPicPr>
        <p:blipFill>
          <a:blip r:embed="rId3"/>
          <a:stretch>
            <a:fillRect/>
          </a:stretch>
        </p:blipFill>
        <p:spPr>
          <a:xfrm>
            <a:off x="7485221" y="4697849"/>
            <a:ext cx="566976" cy="566976"/>
          </a:xfrm>
          <a:prstGeom prst="rect">
            <a:avLst/>
          </a:prstGeom>
        </p:spPr>
      </p:pic>
      <p:sp>
        <p:nvSpPr>
          <p:cNvPr id="8" name="Text 3"/>
          <p:cNvSpPr/>
          <p:nvPr/>
        </p:nvSpPr>
        <p:spPr>
          <a:xfrm>
            <a:off x="7485221" y="5491639"/>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Training</a:t>
            </a:r>
            <a:endParaRPr lang="en-US" sz="2300" dirty="0"/>
          </a:p>
        </p:txBody>
      </p:sp>
      <p:sp>
        <p:nvSpPr>
          <p:cNvPr id="9" name="Text 4"/>
          <p:cNvSpPr/>
          <p:nvPr/>
        </p:nvSpPr>
        <p:spPr>
          <a:xfrm>
            <a:off x="7485221" y="5999798"/>
            <a:ext cx="6351389"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Train the selected model using the training dataset. This involves feeding the model the input features (R&amp;D Spend, Administration, Marketing Spend) and the corresponding profit values.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01384"/>
          </a:xfrm>
          <a:prstGeom prst="rect">
            <a:avLst/>
          </a:prstGeom>
        </p:spPr>
      </p:pic>
      <p:sp>
        <p:nvSpPr>
          <p:cNvPr id="3" name="Text 0"/>
          <p:cNvSpPr/>
          <p:nvPr/>
        </p:nvSpPr>
        <p:spPr>
          <a:xfrm>
            <a:off x="700326" y="3052167"/>
            <a:ext cx="5948243" cy="656630"/>
          </a:xfrm>
          <a:prstGeom prst="rect">
            <a:avLst/>
          </a:prstGeom>
          <a:noFill/>
          <a:ln/>
        </p:spPr>
        <p:txBody>
          <a:bodyPr wrap="none" lIns="0" tIns="0" rIns="0" bIns="0" rtlCol="0" anchor="t"/>
          <a:lstStyle/>
          <a:p>
            <a:pPr indent="0" marL="0">
              <a:lnSpc>
                <a:spcPts val="5150"/>
              </a:lnSpc>
              <a:buNone/>
            </a:pPr>
            <a:r>
              <a:rPr lang="en-US" sz="4100" b="1" spc="-83" kern="0" dirty="0">
                <a:solidFill>
                  <a:srgbClr val="FF8AAF"/>
                </a:solidFill>
                <a:latin typeface="Petrona Bold" pitchFamily="34" charset="0"/>
                <a:ea typeface="Petrona Bold" pitchFamily="34" charset="-122"/>
                <a:cs typeface="Petrona Bold" pitchFamily="34" charset="-120"/>
              </a:rPr>
              <a:t>Model Evaluation Metrics</a:t>
            </a:r>
            <a:endParaRPr lang="en-US" sz="4100" dirty="0"/>
          </a:p>
        </p:txBody>
      </p:sp>
      <p:pic>
        <p:nvPicPr>
          <p:cNvPr id="4" name="Image 1" descr="preencoded.png">    </p:cNvPr>
          <p:cNvPicPr>
            <a:picLocks noChangeAspect="1"/>
          </p:cNvPicPr>
          <p:nvPr/>
        </p:nvPicPr>
        <p:blipFill>
          <a:blip r:embed="rId2"/>
          <a:stretch>
            <a:fillRect/>
          </a:stretch>
        </p:blipFill>
        <p:spPr>
          <a:xfrm>
            <a:off x="700326" y="4008953"/>
            <a:ext cx="4409837" cy="800338"/>
          </a:xfrm>
          <a:prstGeom prst="rect">
            <a:avLst/>
          </a:prstGeom>
        </p:spPr>
      </p:pic>
      <p:sp>
        <p:nvSpPr>
          <p:cNvPr id="5" name="Text 1"/>
          <p:cNvSpPr/>
          <p:nvPr/>
        </p:nvSpPr>
        <p:spPr>
          <a:xfrm>
            <a:off x="900351" y="5109448"/>
            <a:ext cx="2626400" cy="328255"/>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Model Performance</a:t>
            </a:r>
            <a:endParaRPr lang="en-US" sz="2050" dirty="0"/>
          </a:p>
        </p:txBody>
      </p:sp>
      <p:sp>
        <p:nvSpPr>
          <p:cNvPr id="6" name="Text 2"/>
          <p:cNvSpPr/>
          <p:nvPr/>
        </p:nvSpPr>
        <p:spPr>
          <a:xfrm>
            <a:off x="900351" y="5557718"/>
            <a:ext cx="4009787" cy="1280636"/>
          </a:xfrm>
          <a:prstGeom prst="rect">
            <a:avLst/>
          </a:prstGeom>
          <a:noFill/>
          <a:ln/>
        </p:spPr>
        <p:txBody>
          <a:bodyPr wrap="square" lIns="0" tIns="0" rIns="0" bIns="0" rtlCol="0" anchor="t"/>
          <a:lstStyle/>
          <a:p>
            <a:pPr algn="l" indent="0" marL="0">
              <a:lnSpc>
                <a:spcPts val="2500"/>
              </a:lnSpc>
              <a:buNone/>
            </a:pPr>
            <a:r>
              <a:rPr lang="en-US" sz="1550" spc="-32" kern="0" dirty="0">
                <a:solidFill>
                  <a:srgbClr val="E0D6DE"/>
                </a:solidFill>
                <a:latin typeface="Inter" pitchFamily="34" charset="0"/>
                <a:ea typeface="Inter" pitchFamily="34" charset="-122"/>
                <a:cs typeface="Inter" pitchFamily="34" charset="-120"/>
              </a:rPr>
              <a:t>Check model performance on the test data by predicting profit using the test dataset. Compare predicted values against actual values to gauge accuracy.</a:t>
            </a:r>
            <a:endParaRPr lang="en-US" sz="1550" dirty="0"/>
          </a:p>
        </p:txBody>
      </p:sp>
      <p:pic>
        <p:nvPicPr>
          <p:cNvPr id="7" name="Image 2" descr="preencoded.png">    </p:cNvPr>
          <p:cNvPicPr>
            <a:picLocks noChangeAspect="1"/>
          </p:cNvPicPr>
          <p:nvPr/>
        </p:nvPicPr>
        <p:blipFill>
          <a:blip r:embed="rId3"/>
          <a:stretch>
            <a:fillRect/>
          </a:stretch>
        </p:blipFill>
        <p:spPr>
          <a:xfrm>
            <a:off x="5110162" y="4008953"/>
            <a:ext cx="4409956" cy="800338"/>
          </a:xfrm>
          <a:prstGeom prst="rect">
            <a:avLst/>
          </a:prstGeom>
        </p:spPr>
      </p:pic>
      <p:sp>
        <p:nvSpPr>
          <p:cNvPr id="8" name="Text 3"/>
          <p:cNvSpPr/>
          <p:nvPr/>
        </p:nvSpPr>
        <p:spPr>
          <a:xfrm>
            <a:off x="5310187" y="5109448"/>
            <a:ext cx="2626400" cy="328255"/>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R-squared (R²)</a:t>
            </a:r>
            <a:endParaRPr lang="en-US" sz="2050" dirty="0"/>
          </a:p>
        </p:txBody>
      </p:sp>
      <p:sp>
        <p:nvSpPr>
          <p:cNvPr id="9" name="Text 4"/>
          <p:cNvSpPr/>
          <p:nvPr/>
        </p:nvSpPr>
        <p:spPr>
          <a:xfrm>
            <a:off x="5310187" y="5557718"/>
            <a:ext cx="4009906" cy="1600795"/>
          </a:xfrm>
          <a:prstGeom prst="rect">
            <a:avLst/>
          </a:prstGeom>
          <a:noFill/>
          <a:ln/>
        </p:spPr>
        <p:txBody>
          <a:bodyPr wrap="square" lIns="0" tIns="0" rIns="0" bIns="0" rtlCol="0" anchor="t"/>
          <a:lstStyle/>
          <a:p>
            <a:pPr algn="l" indent="0" marL="0">
              <a:lnSpc>
                <a:spcPts val="2500"/>
              </a:lnSpc>
              <a:buNone/>
            </a:pPr>
            <a:r>
              <a:rPr lang="en-US" sz="1550" spc="-32" kern="0" dirty="0">
                <a:solidFill>
                  <a:srgbClr val="E0D6DE"/>
                </a:solidFill>
                <a:latin typeface="Inter" pitchFamily="34" charset="0"/>
                <a:ea typeface="Inter" pitchFamily="34" charset="-122"/>
                <a:cs typeface="Inter" pitchFamily="34" charset="-120"/>
              </a:rPr>
              <a:t>Calculate performance metrics such as R-squared (R²), which indicates the proportion of variance in the dependent variable (Profit) that can be predicted from the independent variables.</a:t>
            </a:r>
            <a:endParaRPr lang="en-US" sz="1550" dirty="0"/>
          </a:p>
        </p:txBody>
      </p:sp>
      <p:pic>
        <p:nvPicPr>
          <p:cNvPr id="10" name="Image 3" descr="preencoded.png">    </p:cNvPr>
          <p:cNvPicPr>
            <a:picLocks noChangeAspect="1"/>
          </p:cNvPicPr>
          <p:nvPr/>
        </p:nvPicPr>
        <p:blipFill>
          <a:blip r:embed="rId4"/>
          <a:stretch>
            <a:fillRect/>
          </a:stretch>
        </p:blipFill>
        <p:spPr>
          <a:xfrm>
            <a:off x="9520118" y="4008953"/>
            <a:ext cx="4409956" cy="800338"/>
          </a:xfrm>
          <a:prstGeom prst="rect">
            <a:avLst/>
          </a:prstGeom>
        </p:spPr>
      </p:pic>
      <p:sp>
        <p:nvSpPr>
          <p:cNvPr id="11" name="Text 5"/>
          <p:cNvSpPr/>
          <p:nvPr/>
        </p:nvSpPr>
        <p:spPr>
          <a:xfrm>
            <a:off x="9720143" y="5109448"/>
            <a:ext cx="2626400" cy="328255"/>
          </a:xfrm>
          <a:prstGeom prst="rect">
            <a:avLst/>
          </a:prstGeom>
          <a:noFill/>
          <a:ln/>
        </p:spPr>
        <p:txBody>
          <a:bodyPr wrap="none" lIns="0" tIns="0" rIns="0" bIns="0" rtlCol="0" anchor="t"/>
          <a:lstStyle/>
          <a:p>
            <a:pPr algn="l" indent="0" marL="0">
              <a:lnSpc>
                <a:spcPts val="2550"/>
              </a:lnSpc>
              <a:buNone/>
            </a:pPr>
            <a:r>
              <a:rPr lang="en-US" sz="2050" b="1" spc="-41" kern="0" dirty="0">
                <a:solidFill>
                  <a:srgbClr val="E0D6DE"/>
                </a:solidFill>
                <a:latin typeface="Petrona Bold" pitchFamily="34" charset="0"/>
                <a:ea typeface="Petrona Bold" pitchFamily="34" charset="-122"/>
                <a:cs typeface="Petrona Bold" pitchFamily="34" charset="-120"/>
              </a:rPr>
              <a:t>Error Metrics</a:t>
            </a:r>
            <a:endParaRPr lang="en-US" sz="2050" dirty="0"/>
          </a:p>
        </p:txBody>
      </p:sp>
      <p:sp>
        <p:nvSpPr>
          <p:cNvPr id="12" name="Text 6"/>
          <p:cNvSpPr/>
          <p:nvPr/>
        </p:nvSpPr>
        <p:spPr>
          <a:xfrm>
            <a:off x="9720143" y="5557718"/>
            <a:ext cx="4009906" cy="1920954"/>
          </a:xfrm>
          <a:prstGeom prst="rect">
            <a:avLst/>
          </a:prstGeom>
          <a:noFill/>
          <a:ln/>
        </p:spPr>
        <p:txBody>
          <a:bodyPr wrap="square" lIns="0" tIns="0" rIns="0" bIns="0" rtlCol="0" anchor="t"/>
          <a:lstStyle/>
          <a:p>
            <a:pPr algn="l" indent="0" marL="0">
              <a:lnSpc>
                <a:spcPts val="2500"/>
              </a:lnSpc>
              <a:buNone/>
            </a:pPr>
            <a:r>
              <a:rPr lang="en-US" sz="1550" spc="-32" kern="0" dirty="0">
                <a:solidFill>
                  <a:srgbClr val="E0D6DE"/>
                </a:solidFill>
                <a:latin typeface="Inter" pitchFamily="34" charset="0"/>
                <a:ea typeface="Inter" pitchFamily="34" charset="-122"/>
                <a:cs typeface="Inter" pitchFamily="34" charset="-120"/>
              </a:rPr>
              <a:t>Use error metrics like Mean Absolute Error (MAE), Mean Squared Error (MSE), and Root Mean Squared Error (RMSE) to quantify the difference between predicted and actual values, providing a measure of model accuracy.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23104"/>
            <a:ext cx="10096500"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Model Optimization and Improvement</a:t>
            </a:r>
            <a:endParaRPr lang="en-US" sz="4650" dirty="0"/>
          </a:p>
        </p:txBody>
      </p:sp>
      <p:sp>
        <p:nvSpPr>
          <p:cNvPr id="3" name="Text 1"/>
          <p:cNvSpPr/>
          <p:nvPr/>
        </p:nvSpPr>
        <p:spPr>
          <a:xfrm>
            <a:off x="1601986" y="3552349"/>
            <a:ext cx="2977039" cy="372070"/>
          </a:xfrm>
          <a:prstGeom prst="rect">
            <a:avLst/>
          </a:prstGeom>
          <a:noFill/>
          <a:ln/>
        </p:spPr>
        <p:txBody>
          <a:bodyPr wrap="none" lIns="0" tIns="0" rIns="0" bIns="0" rtlCol="0" anchor="t"/>
          <a:lstStyle/>
          <a:p>
            <a:pPr algn="r"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Feature Selection</a:t>
            </a:r>
            <a:endParaRPr lang="en-US" sz="2300" dirty="0"/>
          </a:p>
        </p:txBody>
      </p:sp>
      <p:sp>
        <p:nvSpPr>
          <p:cNvPr id="4" name="Text 2"/>
          <p:cNvSpPr/>
          <p:nvPr/>
        </p:nvSpPr>
        <p:spPr>
          <a:xfrm>
            <a:off x="793790" y="4060508"/>
            <a:ext cx="3785235" cy="1814513"/>
          </a:xfrm>
          <a:prstGeom prst="rect">
            <a:avLst/>
          </a:prstGeom>
          <a:noFill/>
          <a:ln/>
        </p:spPr>
        <p:txBody>
          <a:bodyPr wrap="square" lIns="0" tIns="0" rIns="0" bIns="0" rtlCol="0" anchor="t"/>
          <a:lstStyle/>
          <a:p>
            <a:pPr algn="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Refine the model by removing less important features, such as 'Administration,' if it exhibits a low correlation with profit. This simplifies the model.</a:t>
            </a:r>
            <a:endParaRPr lang="en-US" sz="1750" dirty="0"/>
          </a:p>
        </p:txBody>
      </p:sp>
      <p:pic>
        <p:nvPicPr>
          <p:cNvPr id="5" name="Image 0" descr="preencoded.png">    </p:cNvPr>
          <p:cNvPicPr>
            <a:picLocks noChangeAspect="1"/>
          </p:cNvPicPr>
          <p:nvPr/>
        </p:nvPicPr>
        <p:blipFill>
          <a:blip r:embed="rId1"/>
          <a:stretch>
            <a:fillRect/>
          </a:stretch>
        </p:blipFill>
        <p:spPr>
          <a:xfrm>
            <a:off x="5032653" y="2431256"/>
            <a:ext cx="4564975" cy="4564975"/>
          </a:xfrm>
          <a:prstGeom prst="rect">
            <a:avLst/>
          </a:prstGeom>
        </p:spPr>
      </p:pic>
      <p:sp>
        <p:nvSpPr>
          <p:cNvPr id="6" name="Text 3"/>
          <p:cNvSpPr/>
          <p:nvPr/>
        </p:nvSpPr>
        <p:spPr>
          <a:xfrm>
            <a:off x="5683210" y="4212193"/>
            <a:ext cx="115729" cy="453509"/>
          </a:xfrm>
          <a:prstGeom prst="rect">
            <a:avLst/>
          </a:prstGeom>
          <a:noFill/>
          <a:ln/>
        </p:spPr>
        <p:txBody>
          <a:bodyPr wrap="none" lIns="0" tIns="0" rIns="0" bIns="0" rtlCol="0" anchor="t"/>
          <a:lstStyle/>
          <a:p>
            <a:pP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1</a:t>
            </a:r>
            <a:endParaRPr lang="en-US" sz="2200" dirty="0"/>
          </a:p>
        </p:txBody>
      </p:sp>
      <p:sp>
        <p:nvSpPr>
          <p:cNvPr id="7" name="Text 4"/>
          <p:cNvSpPr/>
          <p:nvPr/>
        </p:nvSpPr>
        <p:spPr>
          <a:xfrm>
            <a:off x="9937790" y="2220992"/>
            <a:ext cx="3179802"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Hyperparameter Tuning</a:t>
            </a:r>
            <a:endParaRPr lang="en-US" sz="2300" dirty="0"/>
          </a:p>
        </p:txBody>
      </p:sp>
      <p:sp>
        <p:nvSpPr>
          <p:cNvPr id="8" name="Text 5"/>
          <p:cNvSpPr/>
          <p:nvPr/>
        </p:nvSpPr>
        <p:spPr>
          <a:xfrm>
            <a:off x="9937790" y="2729151"/>
            <a:ext cx="3898821"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Adjust the model's parameters to improve accuracy. Techniques like grid search or random search can help identify optimal parameter values.</a:t>
            </a:r>
            <a:endParaRPr lang="en-US" sz="1750" dirty="0"/>
          </a:p>
        </p:txBody>
      </p:sp>
      <p:pic>
        <p:nvPicPr>
          <p:cNvPr id="9" name="Image 1" descr="preencoded.png">    </p:cNvPr>
          <p:cNvPicPr>
            <a:picLocks noChangeAspect="1"/>
          </p:cNvPicPr>
          <p:nvPr/>
        </p:nvPicPr>
        <p:blipFill>
          <a:blip r:embed="rId2"/>
          <a:stretch>
            <a:fillRect/>
          </a:stretch>
        </p:blipFill>
        <p:spPr>
          <a:xfrm>
            <a:off x="5032653" y="2431256"/>
            <a:ext cx="4564975" cy="4564975"/>
          </a:xfrm>
          <a:prstGeom prst="rect">
            <a:avLst/>
          </a:prstGeom>
        </p:spPr>
      </p:pic>
      <p:sp>
        <p:nvSpPr>
          <p:cNvPr id="10" name="Text 6"/>
          <p:cNvSpPr/>
          <p:nvPr/>
        </p:nvSpPr>
        <p:spPr>
          <a:xfrm>
            <a:off x="8262461" y="3261122"/>
            <a:ext cx="155019" cy="453509"/>
          </a:xfrm>
          <a:prstGeom prst="rect">
            <a:avLst/>
          </a:prstGeom>
          <a:noFill/>
          <a:ln/>
        </p:spPr>
        <p:txBody>
          <a:bodyPr wrap="none" lIns="0" tIns="0" rIns="0" bIns="0" rtlCol="0" anchor="t"/>
          <a:lstStyle/>
          <a:p>
            <a:pP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2</a:t>
            </a:r>
            <a:endParaRPr lang="en-US" sz="2200" dirty="0"/>
          </a:p>
        </p:txBody>
      </p:sp>
      <p:sp>
        <p:nvSpPr>
          <p:cNvPr id="11" name="Text 7"/>
          <p:cNvSpPr/>
          <p:nvPr/>
        </p:nvSpPr>
        <p:spPr>
          <a:xfrm>
            <a:off x="9937790" y="4883825"/>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Different Models</a:t>
            </a:r>
            <a:endParaRPr lang="en-US" sz="2300" dirty="0"/>
          </a:p>
        </p:txBody>
      </p:sp>
      <p:sp>
        <p:nvSpPr>
          <p:cNvPr id="12" name="Text 8"/>
          <p:cNvSpPr/>
          <p:nvPr/>
        </p:nvSpPr>
        <p:spPr>
          <a:xfrm>
            <a:off x="9937790" y="5391983"/>
            <a:ext cx="3898821"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Explore alternative models like Decision Trees, Random Forest, or Polynomial Regression for potentially better results. Each model has unique strengths and weaknesses.</a:t>
            </a:r>
            <a:endParaRPr lang="en-US" sz="1750" dirty="0"/>
          </a:p>
        </p:txBody>
      </p:sp>
      <p:pic>
        <p:nvPicPr>
          <p:cNvPr id="13" name="Image 2" descr="preencoded.png">    </p:cNvPr>
          <p:cNvPicPr>
            <a:picLocks noChangeAspect="1"/>
          </p:cNvPicPr>
          <p:nvPr/>
        </p:nvPicPr>
        <p:blipFill>
          <a:blip r:embed="rId3"/>
          <a:stretch>
            <a:fillRect/>
          </a:stretch>
        </p:blipFill>
        <p:spPr>
          <a:xfrm>
            <a:off x="5032653" y="2431256"/>
            <a:ext cx="4564975" cy="4564975"/>
          </a:xfrm>
          <a:prstGeom prst="rect">
            <a:avLst/>
          </a:prstGeom>
        </p:spPr>
      </p:pic>
      <p:sp>
        <p:nvSpPr>
          <p:cNvPr id="14" name="Text 9"/>
          <p:cNvSpPr/>
          <p:nvPr/>
        </p:nvSpPr>
        <p:spPr>
          <a:xfrm>
            <a:off x="7786807" y="5987296"/>
            <a:ext cx="154781" cy="453509"/>
          </a:xfrm>
          <a:prstGeom prst="rect">
            <a:avLst/>
          </a:prstGeom>
          <a:noFill/>
          <a:ln/>
        </p:spPr>
        <p:txBody>
          <a:bodyPr wrap="none" lIns="0" tIns="0" rIns="0" bIns="0" rtlCol="0" anchor="t"/>
          <a:lstStyle/>
          <a:p>
            <a:pP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3</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075" y="623173"/>
            <a:ext cx="7041475" cy="743545"/>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Deployment and Reporting</a:t>
            </a:r>
            <a:endParaRPr lang="en-US" sz="4650" dirty="0"/>
          </a:p>
        </p:txBody>
      </p:sp>
      <p:pic>
        <p:nvPicPr>
          <p:cNvPr id="3" name="Image 0" descr="preencoded.png">    </p:cNvPr>
          <p:cNvPicPr>
            <a:picLocks noChangeAspect="1"/>
          </p:cNvPicPr>
          <p:nvPr/>
        </p:nvPicPr>
        <p:blipFill>
          <a:blip r:embed="rId1"/>
          <a:stretch>
            <a:fillRect/>
          </a:stretch>
        </p:blipFill>
        <p:spPr>
          <a:xfrm>
            <a:off x="2977872" y="1819870"/>
            <a:ext cx="2152293" cy="1323261"/>
          </a:xfrm>
          <a:prstGeom prst="rect">
            <a:avLst/>
          </a:prstGeom>
        </p:spPr>
      </p:pic>
      <p:sp>
        <p:nvSpPr>
          <p:cNvPr id="4" name="Text 1"/>
          <p:cNvSpPr/>
          <p:nvPr/>
        </p:nvSpPr>
        <p:spPr>
          <a:xfrm>
            <a:off x="3996095" y="2419350"/>
            <a:ext cx="115610" cy="453152"/>
          </a:xfrm>
          <a:prstGeom prst="rect">
            <a:avLst/>
          </a:prstGeom>
          <a:noFill/>
          <a:ln/>
        </p:spPr>
        <p:txBody>
          <a:bodyPr wrap="none" lIns="0" tIns="0" rIns="0" bIns="0" rtlCol="0" anchor="t"/>
          <a:lstStyle/>
          <a:p>
            <a:pPr algn="ct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1</a:t>
            </a:r>
            <a:endParaRPr lang="en-US" sz="2200" dirty="0"/>
          </a:p>
        </p:txBody>
      </p:sp>
      <p:sp>
        <p:nvSpPr>
          <p:cNvPr id="5" name="Text 2"/>
          <p:cNvSpPr/>
          <p:nvPr/>
        </p:nvSpPr>
        <p:spPr>
          <a:xfrm>
            <a:off x="5356741" y="2046446"/>
            <a:ext cx="2974300" cy="371713"/>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Interpret Results</a:t>
            </a:r>
            <a:endParaRPr lang="en-US" sz="2300" dirty="0"/>
          </a:p>
        </p:txBody>
      </p:sp>
      <p:sp>
        <p:nvSpPr>
          <p:cNvPr id="6" name="Text 3"/>
          <p:cNvSpPr/>
          <p:nvPr/>
        </p:nvSpPr>
        <p:spPr>
          <a:xfrm>
            <a:off x="5356741" y="2554129"/>
            <a:ext cx="6467594"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Understand the impact of R&amp;D, Marketing, and Admin on profit.</a:t>
            </a:r>
            <a:endParaRPr lang="en-US" sz="1750" dirty="0"/>
          </a:p>
        </p:txBody>
      </p:sp>
      <p:sp>
        <p:nvSpPr>
          <p:cNvPr id="7" name="Shape 4"/>
          <p:cNvSpPr/>
          <p:nvPr/>
        </p:nvSpPr>
        <p:spPr>
          <a:xfrm>
            <a:off x="5186720" y="3156109"/>
            <a:ext cx="8594050" cy="15240"/>
          </a:xfrm>
          <a:prstGeom prst="roundRect">
            <a:avLst>
              <a:gd name="adj" fmla="val 624540"/>
            </a:avLst>
          </a:prstGeom>
          <a:solidFill>
            <a:srgbClr val="48367C"/>
          </a:solidFill>
          <a:ln/>
        </p:spPr>
      </p:sp>
      <p:pic>
        <p:nvPicPr>
          <p:cNvPr id="8" name="Image 1" descr="preencoded.png">    </p:cNvPr>
          <p:cNvPicPr>
            <a:picLocks noChangeAspect="1"/>
          </p:cNvPicPr>
          <p:nvPr/>
        </p:nvPicPr>
        <p:blipFill>
          <a:blip r:embed="rId2"/>
          <a:stretch>
            <a:fillRect/>
          </a:stretch>
        </p:blipFill>
        <p:spPr>
          <a:xfrm>
            <a:off x="1901785" y="3199686"/>
            <a:ext cx="4304586" cy="1323261"/>
          </a:xfrm>
          <a:prstGeom prst="rect">
            <a:avLst/>
          </a:prstGeom>
        </p:spPr>
      </p:pic>
      <p:sp>
        <p:nvSpPr>
          <p:cNvPr id="9" name="Text 5"/>
          <p:cNvSpPr/>
          <p:nvPr/>
        </p:nvSpPr>
        <p:spPr>
          <a:xfrm>
            <a:off x="3976568" y="3634740"/>
            <a:ext cx="154900" cy="453152"/>
          </a:xfrm>
          <a:prstGeom prst="rect">
            <a:avLst/>
          </a:prstGeom>
          <a:noFill/>
          <a:ln/>
        </p:spPr>
        <p:txBody>
          <a:bodyPr wrap="none" lIns="0" tIns="0" rIns="0" bIns="0" rtlCol="0" anchor="t"/>
          <a:lstStyle/>
          <a:p>
            <a:pPr algn="ct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2</a:t>
            </a:r>
            <a:endParaRPr lang="en-US" sz="2200" dirty="0"/>
          </a:p>
        </p:txBody>
      </p:sp>
      <p:sp>
        <p:nvSpPr>
          <p:cNvPr id="10" name="Text 6"/>
          <p:cNvSpPr/>
          <p:nvPr/>
        </p:nvSpPr>
        <p:spPr>
          <a:xfrm>
            <a:off x="6432947" y="3426262"/>
            <a:ext cx="2974300" cy="371713"/>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Create Dashboard</a:t>
            </a:r>
            <a:endParaRPr lang="en-US" sz="2300" dirty="0"/>
          </a:p>
        </p:txBody>
      </p:sp>
      <p:sp>
        <p:nvSpPr>
          <p:cNvPr id="11" name="Text 7"/>
          <p:cNvSpPr/>
          <p:nvPr/>
        </p:nvSpPr>
        <p:spPr>
          <a:xfrm>
            <a:off x="6432947" y="3933944"/>
            <a:ext cx="4268510"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Visualize findings with graphs and charts.</a:t>
            </a:r>
            <a:endParaRPr lang="en-US" sz="1750" dirty="0"/>
          </a:p>
        </p:txBody>
      </p:sp>
      <p:sp>
        <p:nvSpPr>
          <p:cNvPr id="12" name="Shape 8"/>
          <p:cNvSpPr/>
          <p:nvPr/>
        </p:nvSpPr>
        <p:spPr>
          <a:xfrm>
            <a:off x="6262926" y="4535924"/>
            <a:ext cx="7517844" cy="15240"/>
          </a:xfrm>
          <a:prstGeom prst="roundRect">
            <a:avLst>
              <a:gd name="adj" fmla="val 624540"/>
            </a:avLst>
          </a:prstGeom>
          <a:solidFill>
            <a:srgbClr val="48367C"/>
          </a:solidFill>
          <a:ln/>
        </p:spPr>
      </p:sp>
      <p:pic>
        <p:nvPicPr>
          <p:cNvPr id="13" name="Image 2" descr="preencoded.png">    </p:cNvPr>
          <p:cNvPicPr>
            <a:picLocks noChangeAspect="1"/>
          </p:cNvPicPr>
          <p:nvPr/>
        </p:nvPicPr>
        <p:blipFill>
          <a:blip r:embed="rId3"/>
          <a:stretch>
            <a:fillRect/>
          </a:stretch>
        </p:blipFill>
        <p:spPr>
          <a:xfrm>
            <a:off x="825579" y="4579501"/>
            <a:ext cx="6456878" cy="1323261"/>
          </a:xfrm>
          <a:prstGeom prst="rect">
            <a:avLst/>
          </a:prstGeom>
        </p:spPr>
      </p:pic>
      <p:sp>
        <p:nvSpPr>
          <p:cNvPr id="14" name="Text 9"/>
          <p:cNvSpPr/>
          <p:nvPr/>
        </p:nvSpPr>
        <p:spPr>
          <a:xfrm>
            <a:off x="3976687" y="5014555"/>
            <a:ext cx="154662" cy="453152"/>
          </a:xfrm>
          <a:prstGeom prst="rect">
            <a:avLst/>
          </a:prstGeom>
          <a:noFill/>
          <a:ln/>
        </p:spPr>
        <p:txBody>
          <a:bodyPr wrap="none" lIns="0" tIns="0" rIns="0" bIns="0" rtlCol="0" anchor="t"/>
          <a:lstStyle/>
          <a:p>
            <a:pPr algn="ct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3</a:t>
            </a:r>
            <a:endParaRPr lang="en-US" sz="2200" dirty="0"/>
          </a:p>
        </p:txBody>
      </p:sp>
      <p:sp>
        <p:nvSpPr>
          <p:cNvPr id="15" name="Text 10"/>
          <p:cNvSpPr/>
          <p:nvPr/>
        </p:nvSpPr>
        <p:spPr>
          <a:xfrm>
            <a:off x="7509034" y="4806077"/>
            <a:ext cx="2974300" cy="371713"/>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Deploy Model</a:t>
            </a:r>
            <a:endParaRPr lang="en-US" sz="2300" dirty="0"/>
          </a:p>
        </p:txBody>
      </p:sp>
      <p:sp>
        <p:nvSpPr>
          <p:cNvPr id="16" name="Text 11"/>
          <p:cNvSpPr/>
          <p:nvPr/>
        </p:nvSpPr>
        <p:spPr>
          <a:xfrm>
            <a:off x="7509034" y="5313759"/>
            <a:ext cx="3538776" cy="362426"/>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Enable real-time profit predictions.</a:t>
            </a:r>
            <a:endParaRPr lang="en-US" sz="1750" dirty="0"/>
          </a:p>
        </p:txBody>
      </p:sp>
      <p:sp>
        <p:nvSpPr>
          <p:cNvPr id="17" name="Text 12"/>
          <p:cNvSpPr/>
          <p:nvPr/>
        </p:nvSpPr>
        <p:spPr>
          <a:xfrm>
            <a:off x="793075" y="6157674"/>
            <a:ext cx="13044249" cy="14497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Begin by interpreting the results to discern how R&amp;D spend, marketing spend, and administration impact profit, pinpointing the factor with the highest influence. Then create a compelling report or dashboard with tools like Excel, Power BI, or Tableau to visualize your findings. Finally, deploy the trained model so you can use a programming language to save it for real-time predictions.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2025-02-28T07:15:49Z</dcterms:created>
  <dcterms:modified xsi:type="dcterms:W3CDTF">2025-02-28T07:15:49Z</dcterms:modified>
</cp:coreProperties>
</file>